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</p:sldMasterIdLst>
  <p:notesMasterIdLst>
    <p:notesMasterId r:id="rId26"/>
  </p:notesMasterIdLst>
  <p:handoutMasterIdLst>
    <p:handoutMasterId r:id="rId27"/>
  </p:handoutMasterIdLst>
  <p:sldIdLst>
    <p:sldId id="289" r:id="rId5"/>
    <p:sldId id="294" r:id="rId6"/>
    <p:sldId id="261" r:id="rId7"/>
    <p:sldId id="263" r:id="rId8"/>
    <p:sldId id="296" r:id="rId9"/>
    <p:sldId id="298" r:id="rId10"/>
    <p:sldId id="297" r:id="rId11"/>
    <p:sldId id="305" r:id="rId12"/>
    <p:sldId id="300" r:id="rId13"/>
    <p:sldId id="302" r:id="rId14"/>
    <p:sldId id="307" r:id="rId15"/>
    <p:sldId id="314" r:id="rId16"/>
    <p:sldId id="304" r:id="rId17"/>
    <p:sldId id="308" r:id="rId18"/>
    <p:sldId id="310" r:id="rId19"/>
    <p:sldId id="309" r:id="rId20"/>
    <p:sldId id="313" r:id="rId21"/>
    <p:sldId id="315" r:id="rId22"/>
    <p:sldId id="295" r:id="rId23"/>
    <p:sldId id="312" r:id="rId24"/>
    <p:sldId id="279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7">
          <p15:clr>
            <a:srgbClr val="A4A3A4"/>
          </p15:clr>
        </p15:guide>
        <p15:guide id="2" orient="horz" pos="4209">
          <p15:clr>
            <a:srgbClr val="A4A3A4"/>
          </p15:clr>
        </p15:guide>
        <p15:guide id="3" orient="horz" pos="375">
          <p15:clr>
            <a:srgbClr val="A4A3A4"/>
          </p15:clr>
        </p15:guide>
        <p15:guide id="4" orient="horz" pos="984">
          <p15:clr>
            <a:srgbClr val="A4A3A4"/>
          </p15:clr>
        </p15:guide>
        <p15:guide id="5" orient="horz" pos="1017">
          <p15:clr>
            <a:srgbClr val="A4A3A4"/>
          </p15:clr>
        </p15:guide>
        <p15:guide id="6" orient="horz" pos="3669">
          <p15:clr>
            <a:srgbClr val="A4A3A4"/>
          </p15:clr>
        </p15:guide>
        <p15:guide id="7" pos="332">
          <p15:clr>
            <a:srgbClr val="A4A3A4"/>
          </p15:clr>
        </p15:guide>
        <p15:guide id="8" pos="5418">
          <p15:clr>
            <a:srgbClr val="A4A3A4"/>
          </p15:clr>
        </p15:guide>
        <p15:guide id="9" pos="2773">
          <p15:clr>
            <a:srgbClr val="A4A3A4"/>
          </p15:clr>
        </p15:guide>
        <p15:guide id="10" pos="3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24242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0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554" y="66"/>
      </p:cViewPr>
      <p:guideLst>
        <p:guide orient="horz" pos="3987"/>
        <p:guide orient="horz" pos="4209"/>
        <p:guide orient="horz" pos="375"/>
        <p:guide orient="horz" pos="984"/>
        <p:guide orient="horz" pos="1017"/>
        <p:guide orient="horz" pos="3669"/>
        <p:guide pos="332"/>
        <p:guide pos="5418"/>
        <p:guide pos="2773"/>
        <p:guide pos="30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-32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83D55-1D8E-47F0-8407-8CF902454C52}" type="datetimeFigureOut">
              <a:rPr lang="en-US" smtClean="0"/>
              <a:t>7/6/2017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73952-53CB-4D8F-B858-71DE4FE97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92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5454E-9E81-4C99-A91B-42C07507225A}" type="datetimeFigureOut">
              <a:rPr lang="en-US" smtClean="0"/>
              <a:t>7/6/2017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7934-768C-4C37-BAD1-E522F3AEBA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7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6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6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9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3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6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4530/ 41080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size bigger and text larger, remove precipitation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color range to reflect continental vs. </a:t>
            </a:r>
            <a:r>
              <a:rPr lang="en-US" baseline="0" dirty="0" err="1" smtClean="0"/>
              <a:t>alska</a:t>
            </a:r>
            <a:r>
              <a:rPr lang="en-US" baseline="0" dirty="0" smtClean="0"/>
              <a:t> and Puerto </a:t>
            </a:r>
            <a:r>
              <a:rPr lang="en-US" baseline="0" dirty="0" err="1" smtClean="0"/>
              <a:t>rico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7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Relable</a:t>
            </a:r>
            <a:r>
              <a:rPr lang="en-US" baseline="0" dirty="0" smtClean="0"/>
              <a:t> to abundance, nice pic of </a:t>
            </a:r>
            <a:r>
              <a:rPr lang="en-US" baseline="0" dirty="0" err="1" smtClean="0"/>
              <a:t>culex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49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Relable</a:t>
            </a:r>
            <a:r>
              <a:rPr lang="en-US" baseline="0" dirty="0" smtClean="0"/>
              <a:t> to abundance, nice pic of </a:t>
            </a:r>
            <a:r>
              <a:rPr lang="en-US" baseline="0" dirty="0" err="1" smtClean="0"/>
              <a:t>culex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37934-768C-4C37-BAD1-E522F3AEBA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6"/>
          <a:stretch/>
        </p:blipFill>
        <p:spPr>
          <a:xfrm>
            <a:off x="-1" y="2"/>
            <a:ext cx="9144001" cy="6376987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38493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0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0" y="5717789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0" y="6012657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3328416"/>
            <a:ext cx="8211312" cy="1329267"/>
          </a:xfrm>
        </p:spPr>
        <p:txBody>
          <a:bodyPr>
            <a:noAutofit/>
          </a:bodyPr>
          <a:lstStyle>
            <a:lvl1pPr marL="0" indent="0" algn="l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66344" y="1972855"/>
            <a:ext cx="8211312" cy="1165224"/>
          </a:xfrm>
        </p:spPr>
        <p:txBody>
          <a:bodyPr anchor="b" anchorCtr="0"/>
          <a:lstStyle>
            <a:lvl1pPr>
              <a:defRPr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section header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1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453543" y="3563772"/>
            <a:ext cx="8236914" cy="45719"/>
            <a:chOff x="453543" y="3563772"/>
            <a:chExt cx="8236914" cy="45719"/>
          </a:xfrm>
        </p:grpSpPr>
        <p:sp>
          <p:nvSpPr>
            <p:cNvPr id="24" name="Rectangle 23"/>
            <p:cNvSpPr/>
            <p:nvPr/>
          </p:nvSpPr>
          <p:spPr bwMode="auto">
            <a:xfrm flipH="1">
              <a:off x="4572000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flipH="1">
              <a:off x="453543" y="3563772"/>
              <a:ext cx="4118457" cy="45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4547705" y="1233839"/>
            <a:ext cx="48589" cy="4822179"/>
            <a:chOff x="4547705" y="1233839"/>
            <a:chExt cx="48589" cy="4822179"/>
          </a:xfrm>
        </p:grpSpPr>
        <p:sp>
          <p:nvSpPr>
            <p:cNvPr id="32" name="Rectangle 31"/>
            <p:cNvSpPr/>
            <p:nvPr/>
          </p:nvSpPr>
          <p:spPr bwMode="auto">
            <a:xfrm rot="5400000" flipH="1">
              <a:off x="3366455" y="482617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 rot="5400000" flipH="1">
              <a:off x="3366455" y="2415089"/>
              <a:ext cx="2411089" cy="4858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9000">
                  <a:schemeClr val="bg2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65376"/>
            <a:ext cx="3857625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28032" y="1865376"/>
            <a:ext cx="3858768" cy="1664208"/>
          </a:xfrm>
        </p:spPr>
        <p:txBody>
          <a:bodyPr>
            <a:noAutofit/>
          </a:bodyPr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6344" y="4169664"/>
            <a:ext cx="3857625" cy="1660672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8032" y="4169664"/>
            <a:ext cx="3858768" cy="1664208"/>
          </a:xfrm>
        </p:spPr>
        <p:txBody>
          <a:bodyPr/>
          <a:lstStyle>
            <a:lvl1pPr marL="171450" indent="-171450"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 userDrawn="1">
            <p:ph type="body" sz="quarter" idx="18"/>
          </p:nvPr>
        </p:nvSpPr>
        <p:spPr>
          <a:xfrm>
            <a:off x="466344" y="1481328"/>
            <a:ext cx="3858820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39"/>
          <p:cNvSpPr>
            <a:spLocks noGrp="1"/>
          </p:cNvSpPr>
          <p:nvPr userDrawn="1">
            <p:ph type="body" sz="quarter" idx="19"/>
          </p:nvPr>
        </p:nvSpPr>
        <p:spPr>
          <a:xfrm>
            <a:off x="4828032" y="1481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Text Placeholder 39"/>
          <p:cNvSpPr>
            <a:spLocks noGrp="1"/>
          </p:cNvSpPr>
          <p:nvPr userDrawn="1">
            <p:ph type="body" sz="quarter" idx="20"/>
          </p:nvPr>
        </p:nvSpPr>
        <p:spPr>
          <a:xfrm>
            <a:off x="466344" y="3767328"/>
            <a:ext cx="3860479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Text Placeholder 39"/>
          <p:cNvSpPr>
            <a:spLocks noGrp="1"/>
          </p:cNvSpPr>
          <p:nvPr userDrawn="1">
            <p:ph type="body" sz="quarter" idx="21"/>
          </p:nvPr>
        </p:nvSpPr>
        <p:spPr>
          <a:xfrm>
            <a:off x="4828032" y="3767328"/>
            <a:ext cx="3858768" cy="304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</a:defRPr>
            </a:lvl1pPr>
            <a:lvl2pPr marL="287337" indent="0">
              <a:buNone/>
              <a:defRPr b="1">
                <a:solidFill>
                  <a:schemeClr val="accent2"/>
                </a:solidFill>
              </a:defRPr>
            </a:lvl2pPr>
            <a:lvl3pPr marL="515938" indent="0">
              <a:buNone/>
              <a:defRPr b="1">
                <a:solidFill>
                  <a:schemeClr val="accent2"/>
                </a:solidFill>
              </a:defRPr>
            </a:lvl3pPr>
            <a:lvl4pPr marL="742950" indent="0">
              <a:buNone/>
              <a:defRPr b="1">
                <a:solidFill>
                  <a:schemeClr val="accent2"/>
                </a:solidFill>
              </a:defRPr>
            </a:lvl4pPr>
            <a:lvl5pPr marL="973138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4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31920" cy="3383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892808"/>
            <a:ext cx="3931920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3613" y="1481328"/>
            <a:ext cx="3904488" cy="347472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73613" y="1892808"/>
            <a:ext cx="3904488" cy="420624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6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344" y="1481328"/>
            <a:ext cx="3931920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" y="1901952"/>
            <a:ext cx="3931920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5249" y="1481328"/>
            <a:ext cx="3904488" cy="37389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75249" y="1901952"/>
            <a:ext cx="3904488" cy="46673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3"/>
          </p:nvPr>
        </p:nvSpPr>
        <p:spPr>
          <a:xfrm>
            <a:off x="466344" y="2377440"/>
            <a:ext cx="3931920" cy="3703320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4"/>
          </p:nvPr>
        </p:nvSpPr>
        <p:spPr>
          <a:xfrm>
            <a:off x="4773613" y="2377440"/>
            <a:ext cx="3904488" cy="3694176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5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24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41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2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9" b="20415"/>
          <a:stretch/>
        </p:blipFill>
        <p:spPr>
          <a:xfrm>
            <a:off x="-2" y="-1"/>
            <a:ext cx="9144000" cy="362371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2" y="4688362"/>
            <a:ext cx="3471335" cy="937982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white">
          <a:xfrm>
            <a:off x="0" y="3429000"/>
            <a:ext cx="9144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 bwMode="gray">
          <a:xfrm>
            <a:off x="-1" y="3246120"/>
            <a:ext cx="9143999" cy="365760"/>
          </a:xfrm>
          <a:prstGeom prst="rect">
            <a:avLst/>
          </a:prstGeom>
          <a:solidFill>
            <a:srgbClr val="00428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935307" y="6225331"/>
            <a:ext cx="727340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 smtClean="0">
                <a:solidFill>
                  <a:schemeClr val="tx2"/>
                </a:solidFill>
              </a:rPr>
              <a:t>720.746.4844 | </a:t>
            </a:r>
            <a:r>
              <a:rPr lang="en-US" sz="1560" b="1" dirty="0" err="1" smtClean="0">
                <a:solidFill>
                  <a:schemeClr val="tx2"/>
                </a:solidFill>
              </a:rPr>
              <a:t>neonscience@battelleecology.org</a:t>
            </a:r>
            <a:r>
              <a:rPr lang="en-US" sz="1560" b="1" baseline="0" dirty="0" smtClean="0">
                <a:solidFill>
                  <a:schemeClr val="tx2"/>
                </a:solidFill>
              </a:rPr>
              <a:t>   </a:t>
            </a:r>
            <a:r>
              <a:rPr lang="en-US" sz="1560" b="1" baseline="0" dirty="0">
                <a:solidFill>
                  <a:schemeClr val="tx2"/>
                </a:solidFill>
              </a:rPr>
              <a:t>|  </a:t>
            </a:r>
            <a:r>
              <a:rPr lang="en-US" sz="1560" b="1" baseline="0" dirty="0" smtClean="0">
                <a:solidFill>
                  <a:schemeClr val="tx2"/>
                </a:solidFill>
              </a:rPr>
              <a:t>www.neonscience.org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9" y="4375099"/>
            <a:ext cx="2586276" cy="7580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25" y="4309031"/>
            <a:ext cx="2052261" cy="8240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419600" y="3884028"/>
            <a:ext cx="0" cy="160866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out Image and with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0" y="0"/>
            <a:ext cx="9144000" cy="5382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white">
          <a:xfrm flipV="1">
            <a:off x="0" y="5963438"/>
            <a:ext cx="9144000" cy="89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0" y="5243656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 bwMode="gray">
          <a:xfrm>
            <a:off x="0" y="5538524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06" y="2070100"/>
            <a:ext cx="3567662" cy="10456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" y="1927528"/>
            <a:ext cx="2959100" cy="1188205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4419600" y="1659469"/>
            <a:ext cx="0" cy="16086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35307" y="6208398"/>
            <a:ext cx="727340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0" b="1" dirty="0" smtClean="0">
                <a:solidFill>
                  <a:schemeClr val="tx2"/>
                </a:solidFill>
              </a:rPr>
              <a:t>720.746.4844 | </a:t>
            </a:r>
            <a:r>
              <a:rPr lang="en-US" sz="1560" b="1" dirty="0" err="1" smtClean="0">
                <a:solidFill>
                  <a:schemeClr val="tx2"/>
                </a:solidFill>
              </a:rPr>
              <a:t>neonscience@battelleecology.org</a:t>
            </a:r>
            <a:r>
              <a:rPr lang="en-US" sz="1560" b="1" baseline="0" dirty="0" smtClean="0">
                <a:solidFill>
                  <a:schemeClr val="tx2"/>
                </a:solidFill>
              </a:rPr>
              <a:t>   </a:t>
            </a:r>
            <a:r>
              <a:rPr lang="en-US" sz="1560" b="1" baseline="0" dirty="0">
                <a:solidFill>
                  <a:schemeClr val="tx2"/>
                </a:solidFill>
              </a:rPr>
              <a:t>|  </a:t>
            </a:r>
            <a:r>
              <a:rPr lang="en-US" sz="1560" b="1" baseline="0" dirty="0" smtClean="0">
                <a:solidFill>
                  <a:schemeClr val="tx2"/>
                </a:solidFill>
              </a:rPr>
              <a:t>www.neonscience.org</a:t>
            </a:r>
          </a:p>
        </p:txBody>
      </p:sp>
    </p:spTree>
    <p:extLst>
      <p:ext uri="{BB962C8B-B14F-4D97-AF65-F5344CB8AC3E}">
        <p14:creationId xmlns:p14="http://schemas.microsoft.com/office/powerpoint/2010/main" val="224172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"/>
            <a:ext cx="9144001" cy="637699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</a:t>
            </a:r>
            <a:r>
              <a:rPr lang="en-US" sz="1000" i="1" smtClean="0">
                <a:solidFill>
                  <a:schemeClr val="bg1"/>
                </a:solidFill>
              </a:rPr>
              <a:t>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7698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424242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74"/>
            <a:ext cx="9144000" cy="637840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1" y="2"/>
            <a:ext cx="4773613" cy="63769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3483864"/>
            <a:ext cx="9144000" cy="2386584"/>
          </a:xfrm>
          <a:prstGeom prst="rect">
            <a:avLst/>
          </a:prstGeom>
          <a:solidFill>
            <a:srgbClr val="3636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7200"/>
            <a:ext cx="3355848" cy="22479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66344" y="3483864"/>
            <a:ext cx="8211312" cy="1472184"/>
          </a:xfrm>
        </p:spPr>
        <p:txBody>
          <a:bodyPr anchor="b" anchorCtr="0">
            <a:noAutofit/>
          </a:bodyPr>
          <a:lstStyle>
            <a:lvl1pPr>
              <a:defRPr sz="4000" b="0">
                <a:solidFill>
                  <a:srgbClr val="5EAEE0"/>
                </a:solidFill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466344" y="5082579"/>
            <a:ext cx="80565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Ecological Observatory Network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0650" y="5400881"/>
            <a:ext cx="8693151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</a:rPr>
              <a:t>A project sponsored by the National Science Foundation and </a:t>
            </a:r>
            <a:r>
              <a:rPr lang="en-US" sz="1000" i="1" dirty="0" smtClean="0">
                <a:solidFill>
                  <a:schemeClr val="bg1"/>
                </a:solidFill>
              </a:rPr>
              <a:t>proudly </a:t>
            </a:r>
            <a:r>
              <a:rPr lang="en-US" sz="1000" i="1" smtClean="0">
                <a:solidFill>
                  <a:schemeClr val="bg1"/>
                </a:solidFill>
              </a:rPr>
              <a:t>operated by Battelle</a:t>
            </a:r>
            <a:endParaRPr lang="en-US" sz="1000" i="1" dirty="0">
              <a:solidFill>
                <a:schemeClr val="bg1"/>
              </a:solidFill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 bwMode="gray">
          <a:xfrm>
            <a:off x="0" y="-1"/>
            <a:ext cx="9144000" cy="6072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5717788"/>
            <a:ext cx="9144000" cy="478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0" y="6012656"/>
            <a:ext cx="9144000" cy="363532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6344" y="2871216"/>
            <a:ext cx="8211312" cy="323165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0" y="5918944"/>
            <a:ext cx="9144000" cy="50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0" y="6019799"/>
            <a:ext cx="9144000" cy="242207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 bwMode="gray">
          <a:xfrm>
            <a:off x="0" y="6139542"/>
            <a:ext cx="9144000" cy="236645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6344" y="342901"/>
            <a:ext cx="8211312" cy="234315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000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344" y="2871216"/>
            <a:ext cx="8211312" cy="320040"/>
          </a:xfrm>
        </p:spPr>
        <p:txBody>
          <a:bodyPr vert="horz" wrap="square" lIns="0" tIns="0" rIns="0" bIns="0" rtlCol="0">
            <a:spAutoFit/>
          </a:bodyPr>
          <a:lstStyle>
            <a:lvl1pPr marL="228600" indent="-228600">
              <a:buNone/>
              <a:defRPr lang="en-US" sz="2100" dirty="0">
                <a:solidFill>
                  <a:schemeClr val="accent1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6344" y="4560889"/>
            <a:ext cx="8211312" cy="116205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</a:defRPr>
            </a:lvl1pPr>
            <a:lvl2pPr marL="287338" indent="0">
              <a:buNone/>
              <a:defRPr>
                <a:solidFill>
                  <a:schemeClr val="bg1"/>
                </a:solidFill>
              </a:defRPr>
            </a:lvl2pPr>
            <a:lvl3pPr marL="515938" indent="0">
              <a:buNone/>
              <a:defRPr>
                <a:solidFill>
                  <a:schemeClr val="bg1"/>
                </a:solidFill>
              </a:defRPr>
            </a:lvl3pPr>
            <a:lvl4pPr marL="744538" indent="0">
              <a:buNone/>
              <a:defRPr>
                <a:solidFill>
                  <a:schemeClr val="bg1"/>
                </a:solidFill>
              </a:defRPr>
            </a:lvl4pPr>
            <a:lvl5pPr marL="9731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 goes here</a:t>
            </a:r>
          </a:p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Location 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8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53173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344" y="1481328"/>
            <a:ext cx="8211312" cy="46360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905256"/>
            <a:ext cx="8211312" cy="44849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44" y="420624"/>
            <a:ext cx="8211312" cy="963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6344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7448" y="1481328"/>
            <a:ext cx="3950208" cy="463600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968251" y="6510528"/>
            <a:ext cx="923544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11781BA-40BD-4733-9F3B-E5D3110E1532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3199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7899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4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461962" y="6192078"/>
            <a:ext cx="8319275" cy="123966"/>
          </a:xfrm>
          <a:prstGeom prst="rect">
            <a:avLst/>
          </a:prstGeom>
          <a:solidFill>
            <a:srgbClr val="00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461962" y="6252068"/>
            <a:ext cx="8319275" cy="123967"/>
          </a:xfrm>
          <a:prstGeom prst="rect">
            <a:avLst/>
          </a:prstGeom>
          <a:solidFill>
            <a:srgbClr val="14141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/>
          <p:cNvSpPr/>
          <p:nvPr userDrawn="1"/>
        </p:nvSpPr>
        <p:spPr bwMode="white">
          <a:xfrm>
            <a:off x="8699086" y="6181821"/>
            <a:ext cx="109538" cy="221456"/>
          </a:xfrm>
          <a:custGeom>
            <a:avLst/>
            <a:gdLst>
              <a:gd name="connsiteX0" fmla="*/ 0 w 402431"/>
              <a:gd name="connsiteY0" fmla="*/ 321468 h 340518"/>
              <a:gd name="connsiteX1" fmla="*/ 114300 w 402431"/>
              <a:gd name="connsiteY1" fmla="*/ 0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40518"/>
              <a:gd name="connsiteX1" fmla="*/ 76200 w 402431"/>
              <a:gd name="connsiteY1" fmla="*/ 100013 h 340518"/>
              <a:gd name="connsiteX2" fmla="*/ 402431 w 402431"/>
              <a:gd name="connsiteY2" fmla="*/ 0 h 340518"/>
              <a:gd name="connsiteX3" fmla="*/ 402431 w 402431"/>
              <a:gd name="connsiteY3" fmla="*/ 340518 h 340518"/>
              <a:gd name="connsiteX4" fmla="*/ 0 w 402431"/>
              <a:gd name="connsiteY4" fmla="*/ 321468 h 340518"/>
              <a:gd name="connsiteX0" fmla="*/ 0 w 402431"/>
              <a:gd name="connsiteY0" fmla="*/ 321468 h 321468"/>
              <a:gd name="connsiteX1" fmla="*/ 76200 w 402431"/>
              <a:gd name="connsiteY1" fmla="*/ 100013 h 321468"/>
              <a:gd name="connsiteX2" fmla="*/ 402431 w 402431"/>
              <a:gd name="connsiteY2" fmla="*/ 0 h 321468"/>
              <a:gd name="connsiteX3" fmla="*/ 104775 w 402431"/>
              <a:gd name="connsiteY3" fmla="*/ 319087 h 321468"/>
              <a:gd name="connsiteX4" fmla="*/ 0 w 402431"/>
              <a:gd name="connsiteY4" fmla="*/ 321468 h 321468"/>
              <a:gd name="connsiteX0" fmla="*/ 0 w 109537"/>
              <a:gd name="connsiteY0" fmla="*/ 221455 h 221455"/>
              <a:gd name="connsiteX1" fmla="*/ 76200 w 109537"/>
              <a:gd name="connsiteY1" fmla="*/ 0 h 221455"/>
              <a:gd name="connsiteX2" fmla="*/ 109537 w 109537"/>
              <a:gd name="connsiteY2" fmla="*/ 14287 h 221455"/>
              <a:gd name="connsiteX3" fmla="*/ 104775 w 109537"/>
              <a:gd name="connsiteY3" fmla="*/ 219074 h 221455"/>
              <a:gd name="connsiteX4" fmla="*/ 0 w 109537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14287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11918"/>
              <a:gd name="connsiteY0" fmla="*/ 221455 h 221455"/>
              <a:gd name="connsiteX1" fmla="*/ 76200 w 111918"/>
              <a:gd name="connsiteY1" fmla="*/ 0 h 221455"/>
              <a:gd name="connsiteX2" fmla="*/ 111918 w 111918"/>
              <a:gd name="connsiteY2" fmla="*/ 4762 h 221455"/>
              <a:gd name="connsiteX3" fmla="*/ 104775 w 111918"/>
              <a:gd name="connsiteY3" fmla="*/ 219074 h 221455"/>
              <a:gd name="connsiteX4" fmla="*/ 0 w 111918"/>
              <a:gd name="connsiteY4" fmla="*/ 221455 h 221455"/>
              <a:gd name="connsiteX0" fmla="*/ 0 w 109537"/>
              <a:gd name="connsiteY0" fmla="*/ 221456 h 221456"/>
              <a:gd name="connsiteX1" fmla="*/ 76200 w 109537"/>
              <a:gd name="connsiteY1" fmla="*/ 1 h 221456"/>
              <a:gd name="connsiteX2" fmla="*/ 109537 w 109537"/>
              <a:gd name="connsiteY2" fmla="*/ 0 h 221456"/>
              <a:gd name="connsiteX3" fmla="*/ 104775 w 109537"/>
              <a:gd name="connsiteY3" fmla="*/ 219075 h 221456"/>
              <a:gd name="connsiteX4" fmla="*/ 0 w 109537"/>
              <a:gd name="connsiteY4" fmla="*/ 221456 h 221456"/>
              <a:gd name="connsiteX0" fmla="*/ 0 w 109538"/>
              <a:gd name="connsiteY0" fmla="*/ 221456 h 221456"/>
              <a:gd name="connsiteX1" fmla="*/ 76200 w 109538"/>
              <a:gd name="connsiteY1" fmla="*/ 1 h 221456"/>
              <a:gd name="connsiteX2" fmla="*/ 109537 w 109538"/>
              <a:gd name="connsiteY2" fmla="*/ 0 h 221456"/>
              <a:gd name="connsiteX3" fmla="*/ 109538 w 109538"/>
              <a:gd name="connsiteY3" fmla="*/ 219075 h 221456"/>
              <a:gd name="connsiteX4" fmla="*/ 0 w 109538"/>
              <a:gd name="connsiteY4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38" h="221456">
                <a:moveTo>
                  <a:pt x="0" y="221456"/>
                </a:moveTo>
                <a:lnTo>
                  <a:pt x="76200" y="1"/>
                </a:lnTo>
                <a:lnTo>
                  <a:pt x="109537" y="0"/>
                </a:lnTo>
                <a:cubicBezTo>
                  <a:pt x="109537" y="73025"/>
                  <a:pt x="109538" y="146050"/>
                  <a:pt x="109538" y="219075"/>
                </a:cubicBezTo>
                <a:lnTo>
                  <a:pt x="0" y="22145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294" y="6516818"/>
            <a:ext cx="1097280" cy="184712"/>
          </a:xfrm>
          <a:prstGeom prst="rect">
            <a:avLst/>
          </a:prstGeom>
        </p:spPr>
      </p:pic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5375348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44" y="420624"/>
            <a:ext cx="8211312" cy="9633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481328"/>
            <a:ext cx="8211312" cy="46360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3968" y="6510528"/>
            <a:ext cx="922566" cy="206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A803001A-AC4A-446F-835C-DFDC41A5F4BF}" type="datetime1">
              <a:rPr lang="en-US" smtClean="0"/>
              <a:t>7/6/2017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616" y="6510528"/>
            <a:ext cx="558799" cy="206236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47A9008A-481B-4F65-A514-1AA65EA0F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7486" y="6510528"/>
            <a:ext cx="4754880" cy="210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Add data classification or delete this footer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6470668"/>
            <a:ext cx="747468" cy="3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9" r:id="rId2"/>
    <p:sldLayoutId id="2147483720" r:id="rId3"/>
    <p:sldLayoutId id="2147483721" r:id="rId4"/>
    <p:sldLayoutId id="2147483684" r:id="rId5"/>
    <p:sldLayoutId id="2147483704" r:id="rId6"/>
    <p:sldLayoutId id="2147483685" r:id="rId7"/>
    <p:sldLayoutId id="2147483686" r:id="rId8"/>
    <p:sldLayoutId id="2147483687" r:id="rId9"/>
    <p:sldLayoutId id="2147483688" r:id="rId10"/>
    <p:sldLayoutId id="2147483699" r:id="rId11"/>
    <p:sldLayoutId id="2147483705" r:id="rId12"/>
    <p:sldLayoutId id="2147483700" r:id="rId13"/>
    <p:sldLayoutId id="2147483701" r:id="rId14"/>
    <p:sldLayoutId id="2147483718" r:id="rId15"/>
    <p:sldLayoutId id="2147483702" r:id="rId16"/>
    <p:sldLayoutId id="2147483703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11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−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1738" indent="-228600" algn="l" defTabSz="914400" rtl="0" eaLnBrk="1" latinLnBrk="0" hangingPunct="1">
        <a:spcBef>
          <a:spcPts val="600"/>
        </a:spcBef>
        <a:spcAft>
          <a:spcPts val="500"/>
        </a:spcAft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 descr="&lt;COMPANY_NAME&gt;{177,257.7743,36,42.87496}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Charlotte Roiger</a:t>
            </a:r>
            <a:endParaRPr lang="en-US" dirty="0"/>
          </a:p>
          <a:p>
            <a:r>
              <a:rPr lang="en-US" dirty="0" smtClean="0"/>
              <a:t>Undergraduate Research Intern</a:t>
            </a:r>
            <a:endParaRPr lang="en-US" dirty="0"/>
          </a:p>
          <a:p>
            <a:r>
              <a:rPr lang="en-US" dirty="0" smtClean="0"/>
              <a:t>Fundamental Sentinel Unit</a:t>
            </a:r>
            <a:endParaRPr lang="en-US" dirty="0"/>
          </a:p>
          <a:p>
            <a:r>
              <a:rPr lang="en-US" dirty="0" smtClean="0"/>
              <a:t>07/10/2017</a:t>
            </a:r>
            <a:endParaRPr lang="en-US" dirty="0"/>
          </a:p>
        </p:txBody>
      </p:sp>
      <p:sp>
        <p:nvSpPr>
          <p:cNvPr id="7" name="Title 6" descr="&lt;TITLE&gt;{122.6817,634.3749,227.5001,42.87512}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THEM BUGS OMG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6344" y="1199974"/>
            <a:ext cx="8211312" cy="4636008"/>
          </a:xfrm>
        </p:spPr>
        <p:txBody>
          <a:bodyPr/>
          <a:lstStyle/>
          <a:p>
            <a:r>
              <a:rPr lang="en-US" dirty="0" smtClean="0"/>
              <a:t>Latitude is a proxy for environmental factors such as </a:t>
            </a:r>
            <a:r>
              <a:rPr lang="en-US" dirty="0" smtClean="0"/>
              <a:t>temperature and other biotic factors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06" y="2058494"/>
            <a:ext cx="6090573" cy="3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43" y="1383948"/>
            <a:ext cx="7015113" cy="35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2: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6639163" y="2455879"/>
            <a:ext cx="2391509" cy="1088124"/>
            <a:chOff x="6084276" y="2514600"/>
            <a:chExt cx="2391509" cy="1088124"/>
          </a:xfrm>
        </p:grpSpPr>
        <p:sp>
          <p:nvSpPr>
            <p:cNvPr id="9" name="TextBox 8"/>
            <p:cNvSpPr txBox="1"/>
            <p:nvPr/>
          </p:nvSpPr>
          <p:spPr>
            <a:xfrm>
              <a:off x="6084277" y="2514600"/>
              <a:ext cx="2391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Native Status:</a:t>
              </a:r>
            </a:p>
            <a:p>
              <a:r>
                <a:rPr lang="en-US" dirty="0" smtClean="0"/>
                <a:t>	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084277" y="2901462"/>
              <a:ext cx="439615" cy="2594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4276" y="3288324"/>
              <a:ext cx="439615" cy="25946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46985" y="2831122"/>
              <a:ext cx="1582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Native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21722" y="3233392"/>
              <a:ext cx="1213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Absent</a:t>
              </a:r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2" y="1132058"/>
            <a:ext cx="6039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NEON data has captured interesting ecological phenomena that could have the potential to drive future research</a:t>
            </a:r>
          </a:p>
          <a:p>
            <a:r>
              <a:rPr lang="en-US" dirty="0" smtClean="0"/>
              <a:t>This data tutorial only provides a very initial look at both species richness and Julian date of observation for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0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Hoekman, D., Y. P. Springer, C. M. Barker, R. Barrera, M. S. Blackmore, W. E. Bradshaw, D. H. Foley, H. S. Ginsberg, M. H. Hayden, C. M. Holzapfel, S. A. Juliano, L. D. Kramer, S. L. LaDeau, T. P. Livdahl, C. G. Moore, R. S. Nasci, W. K. Reisen, and H. M. Savage. 2016. Design for mosquito abundance, diversity, and phenology sampling within the National Ecological Observatory Network. Ecosphere 7:1–13.</a:t>
            </a:r>
          </a:p>
          <a:p>
            <a:pPr marL="0" indent="0">
              <a:buNone/>
            </a:pPr>
            <a:r>
              <a:rPr lang="en-US" sz="1400" dirty="0" err="1"/>
              <a:t>Jetz</a:t>
            </a:r>
            <a:r>
              <a:rPr lang="en-US" sz="1400" dirty="0"/>
              <a:t>, W., and C. </a:t>
            </a:r>
            <a:r>
              <a:rPr lang="en-US" sz="1400" dirty="0" err="1"/>
              <a:t>Rahbek</a:t>
            </a:r>
            <a:r>
              <a:rPr lang="en-US" sz="1400" dirty="0"/>
              <a:t>. 2001. Geometric constraints explain much of the species richness pattern in African birds. Proceedings of the National Academy of Sciences 98:5661–5666.</a:t>
            </a:r>
          </a:p>
          <a:p>
            <a:pPr marL="0" indent="0">
              <a:buNone/>
            </a:pPr>
            <a:r>
              <a:rPr lang="en-US" sz="1400" dirty="0"/>
              <a:t>Mora, C., D. R. Robertson, Camilo Mora, and D. Ross Robertson. 2005. Causes of Latitudinal Gradients in Species Richness : a Test With Fishes of the Tropical Eastern Pacific. America 86:1771–1782.</a:t>
            </a:r>
          </a:p>
          <a:p>
            <a:pPr marL="0" indent="0">
              <a:buNone/>
            </a:pPr>
            <a:r>
              <a:rPr lang="en-US" sz="1400" dirty="0" err="1"/>
              <a:t>Rochlin</a:t>
            </a:r>
            <a:r>
              <a:rPr lang="en-US" sz="1400" dirty="0"/>
              <a:t>, I., D. V. </a:t>
            </a:r>
            <a:r>
              <a:rPr lang="en-US" sz="1400" dirty="0" err="1"/>
              <a:t>Ninivaggi</a:t>
            </a:r>
            <a:r>
              <a:rPr lang="en-US" sz="1400" dirty="0"/>
              <a:t>, M. L. Hutchinson, and A. </a:t>
            </a:r>
            <a:r>
              <a:rPr lang="en-US" sz="1400" dirty="0" err="1"/>
              <a:t>Farajollahi</a:t>
            </a:r>
            <a:r>
              <a:rPr lang="en-US" sz="1400" dirty="0"/>
              <a:t>. 2013. Climate Change and Range Expansion of the Asian Tiger Mosquito (</a:t>
            </a:r>
            <a:r>
              <a:rPr lang="en-US" sz="1400" dirty="0" err="1"/>
              <a:t>Aedes</a:t>
            </a:r>
            <a:r>
              <a:rPr lang="en-US" sz="1400" dirty="0"/>
              <a:t> </a:t>
            </a:r>
            <a:r>
              <a:rPr lang="en-US" sz="1400" dirty="0" err="1"/>
              <a:t>albopictus</a:t>
            </a:r>
            <a:r>
              <a:rPr lang="en-US" sz="1400" dirty="0"/>
              <a:t>) in Northeastern USA: Implications for Public Health Practitioners. </a:t>
            </a:r>
            <a:r>
              <a:rPr lang="en-US" sz="1400" dirty="0" err="1"/>
              <a:t>PLoS</a:t>
            </a:r>
            <a:r>
              <a:rPr lang="en-US" sz="1400" dirty="0"/>
              <a:t> ONE 8:1–9.</a:t>
            </a:r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i="1" dirty="0"/>
              <a:t>Bryant, P. J. 2007. Western Encephalitis Mosquito. Natural History of Orange County, California and Nearby Places. University of California, Irvine.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i="1" dirty="0" err="1"/>
              <a:t>Gathany</a:t>
            </a:r>
            <a:r>
              <a:rPr lang="en-US" sz="1800" i="1" dirty="0"/>
              <a:t>, J. 2002. Asian tiger mosquito, </a:t>
            </a:r>
            <a:r>
              <a:rPr lang="en-US" sz="1800" i="1" dirty="0" err="1"/>
              <a:t>Aedes</a:t>
            </a:r>
            <a:r>
              <a:rPr lang="en-US" sz="1800" i="1" dirty="0"/>
              <a:t> </a:t>
            </a:r>
            <a:r>
              <a:rPr lang="en-US" sz="1800" i="1" dirty="0" err="1"/>
              <a:t>albopicts</a:t>
            </a:r>
            <a:r>
              <a:rPr lang="en-US" sz="1800" i="1" dirty="0"/>
              <a:t>, beginning its blood-meal. Center for Disease Control and Prevention's Public Health Image Library. Center for Disease Control and Prevention</a:t>
            </a:r>
            <a:r>
              <a:rPr lang="en-US" sz="1800" i="1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i="1" dirty="0"/>
              <a:t>Bertone, M. 2015. A female </a:t>
            </a:r>
            <a:r>
              <a:rPr lang="en-US" sz="1800" i="1" dirty="0" err="1"/>
              <a:t>Culex</a:t>
            </a:r>
            <a:r>
              <a:rPr lang="en-US" sz="1800" i="1" dirty="0"/>
              <a:t> </a:t>
            </a:r>
            <a:r>
              <a:rPr lang="en-US" sz="1800" i="1" dirty="0" err="1"/>
              <a:t>tarsalis</a:t>
            </a:r>
            <a:r>
              <a:rPr lang="en-US" sz="1800" i="1" dirty="0"/>
              <a:t>, a species that overwinters as a </a:t>
            </a:r>
            <a:r>
              <a:rPr lang="en-US" sz="1800" i="1" dirty="0" err="1"/>
              <a:t>diapausing</a:t>
            </a:r>
            <a:r>
              <a:rPr lang="en-US" sz="1800" i="1" dirty="0"/>
              <a:t> adult. NCSU PDIC Blog. North Carolina State University Plant Disease and Insect Clinic.</a:t>
            </a: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Mosquitoes?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Mosquitoes are key members of both aquatic and terrestrial food chains </a:t>
            </a:r>
          </a:p>
          <a:p>
            <a:r>
              <a:rPr lang="en-US" dirty="0" smtClean="0"/>
              <a:t>Mosquitoes are known vectors for human diseases </a:t>
            </a:r>
            <a:r>
              <a:rPr lang="en-US" dirty="0"/>
              <a:t>(</a:t>
            </a:r>
            <a:r>
              <a:rPr lang="en-US" dirty="0" err="1"/>
              <a:t>Rochlin</a:t>
            </a:r>
            <a:r>
              <a:rPr lang="en-US" dirty="0"/>
              <a:t> et al. 2013)</a:t>
            </a:r>
            <a:endParaRPr lang="en-US" dirty="0" smtClean="0"/>
          </a:p>
          <a:p>
            <a:r>
              <a:rPr lang="en-US" dirty="0" smtClean="0"/>
              <a:t>A useful taxon for studying the impacts of climate change (Hoekman et al.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5" y="1481328"/>
            <a:ext cx="2781688" cy="2076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97" y="3655448"/>
            <a:ext cx="2762636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2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Special thanks to Katie </a:t>
            </a:r>
            <a:r>
              <a:rPr lang="en-US" dirty="0" err="1" smtClean="0"/>
              <a:t>LeVan</a:t>
            </a:r>
            <a:r>
              <a:rPr lang="en-US" dirty="0" smtClean="0"/>
              <a:t> </a:t>
            </a:r>
            <a:r>
              <a:rPr lang="en-US" dirty="0"/>
              <a:t>and Cody Flagg for providing mentorship, resources, and coding expertise.</a:t>
            </a: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8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Project Components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of Project: Create a data tutorial that allows researchers to engage with NEON data</a:t>
            </a:r>
          </a:p>
          <a:p>
            <a:r>
              <a:rPr lang="en-US" dirty="0" smtClean="0"/>
              <a:t>Two avenues of exploration:</a:t>
            </a:r>
            <a:endParaRPr lang="en-US" dirty="0"/>
          </a:p>
          <a:p>
            <a:pPr lvl="1"/>
            <a:r>
              <a:rPr lang="en-US" dirty="0" smtClean="0"/>
              <a:t>Vignette 1: Species richness over a latitudinal gradient</a:t>
            </a:r>
          </a:p>
          <a:p>
            <a:pPr lvl="2"/>
            <a:r>
              <a:rPr lang="en-US" dirty="0" smtClean="0"/>
              <a:t>Latitudinal diversity gradients (LDGs) have been observed in other species but little work has been done on mosquitoes </a:t>
            </a:r>
            <a:r>
              <a:rPr lang="en-US" dirty="0"/>
              <a:t>(</a:t>
            </a:r>
            <a:r>
              <a:rPr lang="en-US" dirty="0" err="1"/>
              <a:t>Jetz</a:t>
            </a:r>
            <a:r>
              <a:rPr lang="en-US" dirty="0"/>
              <a:t> and </a:t>
            </a:r>
            <a:r>
              <a:rPr lang="en-US" dirty="0" err="1"/>
              <a:t>Rahbek</a:t>
            </a:r>
            <a:r>
              <a:rPr lang="en-US" dirty="0"/>
              <a:t> 2001, Mora et al. 2005)</a:t>
            </a:r>
            <a:endParaRPr lang="en-US" dirty="0" smtClean="0"/>
          </a:p>
          <a:p>
            <a:pPr lvl="1"/>
            <a:r>
              <a:rPr lang="en-US" dirty="0" smtClean="0"/>
              <a:t>Vignette 2: Julian date of observation for </a:t>
            </a:r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endParaRPr lang="en-US" i="1" dirty="0" smtClean="0"/>
          </a:p>
          <a:p>
            <a:pPr lvl="2"/>
            <a:r>
              <a:rPr lang="en-US" i="1" dirty="0" err="1" smtClean="0"/>
              <a:t>Culex</a:t>
            </a:r>
            <a:r>
              <a:rPr lang="en-US" i="1" dirty="0" smtClean="0"/>
              <a:t> </a:t>
            </a:r>
            <a:r>
              <a:rPr lang="en-US" i="1" dirty="0" err="1" smtClean="0"/>
              <a:t>tarsalis</a:t>
            </a:r>
            <a:r>
              <a:rPr lang="en-US" i="1" dirty="0" smtClean="0"/>
              <a:t> </a:t>
            </a:r>
            <a:r>
              <a:rPr lang="en-US" dirty="0" smtClean="0"/>
              <a:t>is a known carrier of diseases such as West Nile Virus</a:t>
            </a:r>
          </a:p>
          <a:p>
            <a:pPr lvl="2"/>
            <a:r>
              <a:rPr lang="en-US" dirty="0" smtClean="0"/>
              <a:t>Possibility of changes in date of observation due to biotic factors</a:t>
            </a:r>
          </a:p>
          <a:p>
            <a:pPr marL="287337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Methods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Project Challenges:</a:t>
            </a:r>
          </a:p>
          <a:p>
            <a:pPr lvl="1"/>
            <a:r>
              <a:rPr lang="en-US" dirty="0"/>
              <a:t>Obtaining location information from NEON </a:t>
            </a:r>
          </a:p>
          <a:p>
            <a:pPr lvl="1"/>
            <a:r>
              <a:rPr lang="en-US" dirty="0"/>
              <a:t>Combining data frames</a:t>
            </a:r>
          </a:p>
          <a:p>
            <a:pPr lvl="1"/>
            <a:r>
              <a:rPr lang="en-US" dirty="0"/>
              <a:t>Filtering data based on certain criteria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Methods for addressing challenges:</a:t>
            </a:r>
          </a:p>
          <a:p>
            <a:pPr lvl="1"/>
            <a:r>
              <a:rPr lang="en-US" dirty="0" err="1" smtClean="0"/>
              <a:t>lapply</a:t>
            </a:r>
            <a:endParaRPr lang="en-US" dirty="0"/>
          </a:p>
          <a:p>
            <a:pPr lvl="1"/>
            <a:r>
              <a:rPr lang="en-US" dirty="0" smtClean="0"/>
              <a:t>merge</a:t>
            </a:r>
            <a:endParaRPr lang="en-US" dirty="0"/>
          </a:p>
          <a:p>
            <a:pPr lvl="1"/>
            <a:r>
              <a:rPr lang="en-US" dirty="0" smtClean="0"/>
              <a:t>filter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3993261"/>
            <a:ext cx="8211312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lapply</a:t>
            </a:r>
            <a:r>
              <a:rPr lang="en-US" dirty="0" smtClean="0"/>
              <a:t>() function in R applies a function of your choosing to a list or vector and returns a list of results.</a:t>
            </a:r>
          </a:p>
          <a:p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lapply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02" b="2745"/>
          <a:stretch/>
        </p:blipFill>
        <p:spPr>
          <a:xfrm>
            <a:off x="1169563" y="2639282"/>
            <a:ext cx="6804873" cy="305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" b="2327"/>
          <a:stretch/>
        </p:blipFill>
        <p:spPr>
          <a:xfrm>
            <a:off x="1169563" y="3781118"/>
            <a:ext cx="6831866" cy="5210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63" y="5138281"/>
            <a:ext cx="6818369" cy="533474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 bwMode="auto">
          <a:xfrm>
            <a:off x="4359727" y="3215781"/>
            <a:ext cx="424543" cy="424543"/>
          </a:xfrm>
          <a:prstGeom prst="downArrow">
            <a:avLst/>
          </a:prstGeom>
          <a:solidFill>
            <a:schemeClr val="accent3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4373224" y="4572944"/>
            <a:ext cx="424543" cy="424543"/>
          </a:xfrm>
          <a:prstGeom prst="downArrow">
            <a:avLst/>
          </a:prstGeom>
          <a:solidFill>
            <a:schemeClr val="accent3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39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merge function allows the user to join together two data frames horizontally by key variables </a:t>
            </a: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Data Frames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86242"/>
              </p:ext>
            </p:extLst>
          </p:nvPr>
        </p:nvGraphicFramePr>
        <p:xfrm>
          <a:off x="466344" y="4175132"/>
          <a:ext cx="2048256" cy="1791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52">
                  <a:extLst>
                    <a:ext uri="{9D8B030D-6E8A-4147-A177-3AD203B41FA5}">
                      <a16:colId xmlns:a16="http://schemas.microsoft.com/office/drawing/2014/main" val="1370667847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891980712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2189965839"/>
                    </a:ext>
                  </a:extLst>
                </a:gridCol>
              </a:tblGrid>
              <a:tr h="3828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03473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19737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06436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12260"/>
              </p:ext>
            </p:extLst>
          </p:nvPr>
        </p:nvGraphicFramePr>
        <p:xfrm>
          <a:off x="2957210" y="4173015"/>
          <a:ext cx="2048256" cy="17919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2752">
                  <a:extLst>
                    <a:ext uri="{9D8B030D-6E8A-4147-A177-3AD203B41FA5}">
                      <a16:colId xmlns:a16="http://schemas.microsoft.com/office/drawing/2014/main" val="1370667847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891980712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2189965839"/>
                    </a:ext>
                  </a:extLst>
                </a:gridCol>
              </a:tblGrid>
              <a:tr h="3828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03473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19737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06436"/>
                  </a:ext>
                </a:extLst>
              </a:tr>
            </a:tbl>
          </a:graphicData>
        </a:graphic>
      </p:graphicFrame>
      <p:sp>
        <p:nvSpPr>
          <p:cNvPr id="25" name="Plus 24"/>
          <p:cNvSpPr/>
          <p:nvPr/>
        </p:nvSpPr>
        <p:spPr bwMode="auto">
          <a:xfrm>
            <a:off x="2556198" y="4917325"/>
            <a:ext cx="359228" cy="30328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66344" y="4175132"/>
            <a:ext cx="2048069" cy="11009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957023" y="5220613"/>
            <a:ext cx="2048256" cy="7339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61314"/>
              </p:ext>
            </p:extLst>
          </p:nvPr>
        </p:nvGraphicFramePr>
        <p:xfrm>
          <a:off x="6287896" y="4539957"/>
          <a:ext cx="2389760" cy="11617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7440">
                  <a:extLst>
                    <a:ext uri="{9D8B030D-6E8A-4147-A177-3AD203B41FA5}">
                      <a16:colId xmlns:a16="http://schemas.microsoft.com/office/drawing/2014/main" val="1370667847"/>
                    </a:ext>
                  </a:extLst>
                </a:gridCol>
                <a:gridCol w="609478">
                  <a:extLst>
                    <a:ext uri="{9D8B030D-6E8A-4147-A177-3AD203B41FA5}">
                      <a16:colId xmlns:a16="http://schemas.microsoft.com/office/drawing/2014/main" val="891980712"/>
                    </a:ext>
                  </a:extLst>
                </a:gridCol>
                <a:gridCol w="585402">
                  <a:extLst>
                    <a:ext uri="{9D8B030D-6E8A-4147-A177-3AD203B41FA5}">
                      <a16:colId xmlns:a16="http://schemas.microsoft.com/office/drawing/2014/main" val="2189965839"/>
                    </a:ext>
                  </a:extLst>
                </a:gridCol>
                <a:gridCol w="597440">
                  <a:extLst>
                    <a:ext uri="{9D8B030D-6E8A-4147-A177-3AD203B41FA5}">
                      <a16:colId xmlns:a16="http://schemas.microsoft.com/office/drawing/2014/main" val="4083360963"/>
                    </a:ext>
                  </a:extLst>
                </a:gridCol>
              </a:tblGrid>
              <a:tr h="38281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Row #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</a:t>
                      </a:r>
                      <a:r>
                        <a:rPr lang="en-US" sz="1200" baseline="0" dirty="0" smtClean="0"/>
                        <a:t> 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 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603473"/>
                  </a:ext>
                </a:extLst>
              </a:tr>
              <a:tr h="70454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19737"/>
                  </a:ext>
                </a:extLst>
              </a:tr>
            </a:tbl>
          </a:graphicData>
        </a:graphic>
      </p:graphicFrame>
      <p:sp>
        <p:nvSpPr>
          <p:cNvPr id="34" name="Right Arrow 33"/>
          <p:cNvSpPr/>
          <p:nvPr/>
        </p:nvSpPr>
        <p:spPr bwMode="auto">
          <a:xfrm>
            <a:off x="5156825" y="5068969"/>
            <a:ext cx="979714" cy="520096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0639" y="4604664"/>
            <a:ext cx="103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erge()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66344" y="3757110"/>
            <a:ext cx="20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Frame 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57210" y="3754993"/>
            <a:ext cx="20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Frame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72391" y="3754993"/>
            <a:ext cx="20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6344" y="2858270"/>
            <a:ext cx="8211312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Code Example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/>
              <a:t>merge(x = Data Frame 1, y = Data Frame 2, by = “Var B</a:t>
            </a:r>
            <a:r>
              <a:rPr lang="en-US" b="1" dirty="0" smtClean="0"/>
              <a:t>”)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71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filter function is used to select only certain rows of a data frame based on user specified criteria. </a:t>
            </a: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filter function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3679"/>
              </p:ext>
            </p:extLst>
          </p:nvPr>
        </p:nvGraphicFramePr>
        <p:xfrm>
          <a:off x="466344" y="3683000"/>
          <a:ext cx="2913670" cy="1901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942">
                  <a:extLst>
                    <a:ext uri="{9D8B030D-6E8A-4147-A177-3AD203B41FA5}">
                      <a16:colId xmlns:a16="http://schemas.microsoft.com/office/drawing/2014/main" val="3335755807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1541974432"/>
                    </a:ext>
                  </a:extLst>
                </a:gridCol>
              </a:tblGrid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scientificName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4744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albopictus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4919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25695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aegypti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69034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066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23039"/>
              </p:ext>
            </p:extLst>
          </p:nvPr>
        </p:nvGraphicFramePr>
        <p:xfrm>
          <a:off x="5763986" y="4063274"/>
          <a:ext cx="2913670" cy="114082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82942">
                  <a:extLst>
                    <a:ext uri="{9D8B030D-6E8A-4147-A177-3AD203B41FA5}">
                      <a16:colId xmlns:a16="http://schemas.microsoft.com/office/drawing/2014/main" val="3335755807"/>
                    </a:ext>
                  </a:extLst>
                </a:gridCol>
                <a:gridCol w="930728">
                  <a:extLst>
                    <a:ext uri="{9D8B030D-6E8A-4147-A177-3AD203B41FA5}">
                      <a16:colId xmlns:a16="http://schemas.microsoft.com/office/drawing/2014/main" val="1541974432"/>
                    </a:ext>
                  </a:extLst>
                </a:gridCol>
              </a:tblGrid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scientificName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44744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25695"/>
                  </a:ext>
                </a:extLst>
              </a:tr>
              <a:tr h="38027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Culex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tarsalis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066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466344" y="4408714"/>
            <a:ext cx="2913670" cy="4245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1785" y="5197929"/>
            <a:ext cx="2913670" cy="4245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082143" y="4573209"/>
            <a:ext cx="979714" cy="520096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40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20885" y="4180017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plyr</a:t>
            </a:r>
            <a:r>
              <a:rPr lang="en-US" dirty="0" smtClean="0"/>
              <a:t>::filter()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343" y="2595917"/>
            <a:ext cx="8211312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Code Example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dplyr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::filter(Starting Data 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Frame$scientificName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==“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Culex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tarsalis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6343" y="3198605"/>
            <a:ext cx="291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Starting Data Frame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3984" y="3198605"/>
            <a:ext cx="291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Omitted Data:</a:t>
            </a:r>
          </a:p>
          <a:p>
            <a:pPr lvl="1"/>
            <a:r>
              <a:rPr lang="en-US" dirty="0" smtClean="0"/>
              <a:t>Years 2012, 2013, and 2015 have been omitted </a:t>
            </a:r>
          </a:p>
          <a:p>
            <a:pPr lvl="1"/>
            <a:r>
              <a:rPr lang="en-US" smtClean="0"/>
              <a:t>Any </a:t>
            </a:r>
            <a:r>
              <a:rPr lang="en-US" dirty="0" smtClean="0"/>
              <a:t>observations with missing plot identifications have been omitted</a:t>
            </a:r>
          </a:p>
          <a:p>
            <a:pPr lvl="1"/>
            <a:r>
              <a:rPr lang="en-US" dirty="0" smtClean="0"/>
              <a:t>Observations where species or subspecies was indeterminate were omitted</a:t>
            </a:r>
            <a:endParaRPr lang="en-US" dirty="0"/>
          </a:p>
          <a:p>
            <a:r>
              <a:rPr lang="en-US" dirty="0" smtClean="0"/>
              <a:t>Missing Data:</a:t>
            </a:r>
          </a:p>
          <a:p>
            <a:pPr lvl="1"/>
            <a:r>
              <a:rPr lang="en-US" dirty="0" smtClean="0"/>
              <a:t>4530 observations in our data do not have location information</a:t>
            </a:r>
          </a:p>
          <a:p>
            <a:pPr lvl="1"/>
            <a:r>
              <a:rPr lang="en-US" dirty="0" smtClean="0"/>
              <a:t>A large number of observations are missing from temperature and precipitation data</a:t>
            </a:r>
          </a:p>
          <a:p>
            <a:pPr lvl="1"/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Omitted and Missing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Add data classification or delete this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A9008A-481B-4F65-A514-1AA65EA0FD5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 1: Species Richness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66" y="1383948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Battelle">
      <a:dk1>
        <a:srgbClr val="424242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rgbClr val="EAEAEA"/>
            </a:gs>
            <a:gs pos="100000">
              <a:schemeClr val="bg2"/>
            </a:gs>
          </a:gsLst>
          <a:lin ang="5400000" scaled="1"/>
        </a:gradFill>
        <a:ln w="12700" cap="flat" cmpd="sng" algn="ctr">
          <a:solidFill>
            <a:srgbClr val="40404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PPT_NEON-Battelle" id="{728C444B-081B-1946-8528-62FABB512F83}" vid="{1022DF4F-7E13-134B-971D-B6F6391E17E7}"/>
    </a:ext>
  </a:extLst>
</a:theme>
</file>

<file path=ppt/theme/theme2.xml><?xml version="1.0" encoding="utf-8"?>
<a:theme xmlns:a="http://schemas.openxmlformats.org/drawingml/2006/main" name="Office Theme">
  <a:themeElements>
    <a:clrScheme name="Battelle">
      <a:dk1>
        <a:sysClr val="windowText" lastClr="000000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ttelle">
      <a:dk1>
        <a:sysClr val="windowText" lastClr="000000"/>
      </a:dk1>
      <a:lt1>
        <a:sysClr val="window" lastClr="FFFFFF"/>
      </a:lt1>
      <a:dk2>
        <a:srgbClr val="004280"/>
      </a:dk2>
      <a:lt2>
        <a:srgbClr val="D2D2D2"/>
      </a:lt2>
      <a:accent1>
        <a:srgbClr val="0076BE"/>
      </a:accent1>
      <a:accent2>
        <a:srgbClr val="DF6420"/>
      </a:accent2>
      <a:accent3>
        <a:srgbClr val="73B564"/>
      </a:accent3>
      <a:accent4>
        <a:srgbClr val="FAA41A"/>
      </a:accent4>
      <a:accent5>
        <a:srgbClr val="004280"/>
      </a:accent5>
      <a:accent6>
        <a:srgbClr val="424242"/>
      </a:accent6>
      <a:hlink>
        <a:srgbClr val="004280"/>
      </a:hlink>
      <a:folHlink>
        <a:srgbClr val="005E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AA6CA7D000842A944B936E87AEFB6" ma:contentTypeVersion="4" ma:contentTypeDescription="Create a new document." ma:contentTypeScope="" ma:versionID="41549b0553b68974b8751fb5fc71a603">
  <xsd:schema xmlns:xsd="http://www.w3.org/2001/XMLSchema" xmlns:xs="http://www.w3.org/2001/XMLSchema" xmlns:p="http://schemas.microsoft.com/office/2006/metadata/properties" xmlns:ns1="http://schemas.microsoft.com/sharepoint/v3" xmlns:ns2="42d4191b-ef87-40f8-a2ec-45b7baf1e568" xmlns:ns3="0bbea745-dd87-4d8f-af52-8a14390709bb" targetNamespace="http://schemas.microsoft.com/office/2006/metadata/properties" ma:root="true" ma:fieldsID="e932d9f115ef7cab2813549fffa131dd" ns1:_="" ns2:_="" ns3:_="">
    <xsd:import namespace="http://schemas.microsoft.com/sharepoint/v3"/>
    <xsd:import namespace="42d4191b-ef87-40f8-a2ec-45b7baf1e568"/>
    <xsd:import namespace="0bbea745-dd87-4d8f-af52-8a14390709b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191b-ef87-40f8-a2ec-45b7baf1e5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ea745-dd87-4d8f-af52-8a14390709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26707A4-B3A0-486D-BBF3-2186D90D6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2d4191b-ef87-40f8-a2ec-45b7baf1e568"/>
    <ds:schemaRef ds:uri="0bbea745-dd87-4d8f-af52-8a14390709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61D379-E87B-4DA9-96C4-499F0D311E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FDE722-280F-4BD7-A9F5-DA157BE8E932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Presentation_PPT_NEON-Battelle</Template>
  <TotalTime>3357</TotalTime>
  <Words>1008</Words>
  <Application>Microsoft Office PowerPoint</Application>
  <PresentationFormat>On-screen Show (4:3)</PresentationFormat>
  <Paragraphs>165</Paragraphs>
  <Slides>21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Wingdings</vt:lpstr>
      <vt:lpstr>Default Theme</vt:lpstr>
      <vt:lpstr>think-cell Slide</vt:lpstr>
      <vt:lpstr>THEM BUGS OMG</vt:lpstr>
      <vt:lpstr>Why Study Mosquitoes?</vt:lpstr>
      <vt:lpstr>Goals and Project Components</vt:lpstr>
      <vt:lpstr>Data Cleaning Methods</vt:lpstr>
      <vt:lpstr>The lapply function</vt:lpstr>
      <vt:lpstr>Merging Data Frames</vt:lpstr>
      <vt:lpstr>Using the filter function</vt:lpstr>
      <vt:lpstr>Omitted and Missing Data</vt:lpstr>
      <vt:lpstr>Vignette 1: Species Richness</vt:lpstr>
      <vt:lpstr>Vignette 1: Species Richness</vt:lpstr>
      <vt:lpstr>Vignette 1: Species Richness</vt:lpstr>
      <vt:lpstr>Vignette 2: Culex tarsalis</vt:lpstr>
      <vt:lpstr>Vignette 2: Culex tarsalis</vt:lpstr>
      <vt:lpstr>Vignette 2: Culex tarsalis</vt:lpstr>
      <vt:lpstr>Vignette 2: Culex tarsalis</vt:lpstr>
      <vt:lpstr>Vignette 2: Culex tarsalis</vt:lpstr>
      <vt:lpstr>Conclusions</vt:lpstr>
      <vt:lpstr>Bibliography</vt:lpstr>
      <vt:lpstr>Image Sources</vt:lpstr>
      <vt:lpstr>Acknowledgements </vt:lpstr>
      <vt:lpstr>PowerPoint Presentation</vt:lpstr>
    </vt:vector>
  </TitlesOfParts>
  <Company>Battelle Ecology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Roiger</dc:creator>
  <cp:lastModifiedBy>Charlotte Roiger</cp:lastModifiedBy>
  <cp:revision>82</cp:revision>
  <dcterms:created xsi:type="dcterms:W3CDTF">2017-07-05T14:37:49Z</dcterms:created>
  <dcterms:modified xsi:type="dcterms:W3CDTF">2017-07-07T22:48:26Z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4</vt:i4>
  </property>
  <property fmtid="{D5CDD505-2E9C-101B-9397-08002B2CF9AE}" pid="4" name="ContentTypeId">
    <vt:lpwstr>0x010100618AA6CA7D000842A944B936E87AEFB6</vt:lpwstr>
  </property>
</Properties>
</file>